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72" r:id="rId12"/>
    <p:sldId id="265" r:id="rId13"/>
    <p:sldId id="273" r:id="rId14"/>
    <p:sldId id="266" r:id="rId15"/>
    <p:sldId id="274" r:id="rId16"/>
    <p:sldId id="268" r:id="rId17"/>
    <p:sldId id="275" r:id="rId18"/>
    <p:sldId id="269" r:id="rId19"/>
    <p:sldId id="276" r:id="rId20"/>
    <p:sldId id="270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320B0-D449-044C-B728-FFC44CC24293}" v="1" dt="2021-12-21T17:08:45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>
      <p:cViewPr varScale="1">
        <p:scale>
          <a:sx n="98" d="100"/>
          <a:sy n="98" d="100"/>
        </p:scale>
        <p:origin x="14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Кушнерук" userId="6c4547352cac711a" providerId="LiveId" clId="{2A0320B0-D449-044C-B728-FFC44CC24293}"/>
    <pc:docChg chg="custSel modSld">
      <pc:chgData name="Светлана Кушнерук" userId="6c4547352cac711a" providerId="LiveId" clId="{2A0320B0-D449-044C-B728-FFC44CC24293}" dt="2021-12-21T17:08:45.880" v="1" actId="27636"/>
      <pc:docMkLst>
        <pc:docMk/>
      </pc:docMkLst>
      <pc:sldChg chg="addSp modSp">
        <pc:chgData name="Светлана Кушнерук" userId="6c4547352cac711a" providerId="LiveId" clId="{2A0320B0-D449-044C-B728-FFC44CC24293}" dt="2021-12-21T17:08:45.806" v="0" actId="767"/>
        <pc:sldMkLst>
          <pc:docMk/>
          <pc:sldMk cId="381250239" sldId="256"/>
        </pc:sldMkLst>
        <pc:spChg chg="add mod">
          <ac:chgData name="Светлана Кушнерук" userId="6c4547352cac711a" providerId="LiveId" clId="{2A0320B0-D449-044C-B728-FFC44CC24293}" dt="2021-12-21T17:08:45.806" v="0" actId="767"/>
          <ac:spMkLst>
            <pc:docMk/>
            <pc:sldMk cId="381250239" sldId="256"/>
            <ac:spMk id="4" creationId="{AE0C4088-93E4-D240-9D60-17D1CDA90402}"/>
          </ac:spMkLst>
        </pc:spChg>
      </pc:sldChg>
      <pc:sldChg chg="modSp mod">
        <pc:chgData name="Светлана Кушнерук" userId="6c4547352cac711a" providerId="LiveId" clId="{2A0320B0-D449-044C-B728-FFC44CC24293}" dt="2021-12-21T17:08:45.880" v="1" actId="27636"/>
        <pc:sldMkLst>
          <pc:docMk/>
          <pc:sldMk cId="3801046538" sldId="260"/>
        </pc:sldMkLst>
        <pc:spChg chg="mod">
          <ac:chgData name="Светлана Кушнерук" userId="6c4547352cac711a" providerId="LiveId" clId="{2A0320B0-D449-044C-B728-FFC44CC24293}" dt="2021-12-21T17:08:45.880" v="1" actId="27636"/>
          <ac:spMkLst>
            <pc:docMk/>
            <pc:sldMk cId="3801046538" sldId="26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7023256" cy="2301240"/>
          </a:xfrm>
        </p:spPr>
        <p:txBody>
          <a:bodyPr>
            <a:noAutofit/>
          </a:bodyPr>
          <a:lstStyle/>
          <a:p>
            <a:pPr algn="ctr"/>
            <a:r>
              <a:rPr lang="en-US" sz="8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Diachronic corpora </a:t>
            </a:r>
            <a:endParaRPr lang="ru-RU" sz="8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03250" y="5866728"/>
            <a:ext cx="2520280" cy="960512"/>
          </a:xfrm>
        </p:spPr>
        <p:txBody>
          <a:bodyPr/>
          <a:lstStyle/>
          <a:p>
            <a:pPr algn="just"/>
            <a:r>
              <a:rPr lang="en-US" dirty="0"/>
              <a:t>made by A. </a:t>
            </a:r>
            <a:r>
              <a:rPr lang="en-US" dirty="0" err="1"/>
              <a:t>Naumov</a:t>
            </a:r>
            <a:endParaRPr lang="en-US" dirty="0"/>
          </a:p>
          <a:p>
            <a:pPr algn="just"/>
            <a:r>
              <a:rPr lang="en-US" dirty="0"/>
              <a:t>Lmag-101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C4088-93E4-D240-9D60-17D1CDA90402}"/>
              </a:ext>
            </a:extLst>
          </p:cNvPr>
          <p:cNvSpPr txBox="1"/>
          <p:nvPr/>
        </p:nvSpPr>
        <p:spPr>
          <a:xfrm>
            <a:off x="-856343" y="254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Early English Books Online</a:t>
            </a:r>
            <a:br>
              <a:rPr lang="en-US" sz="3200" dirty="0"/>
            </a:br>
            <a:r>
              <a:rPr lang="en-US" sz="3200" u="sng" dirty="0">
                <a:solidFill>
                  <a:srgbClr val="92D050"/>
                </a:solidFill>
              </a:rPr>
              <a:t>https://quod.lib.umich.edu/e/eebogroup</a:t>
            </a:r>
            <a:endParaRPr lang="ru-RU" sz="3200" u="sng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833550" cy="5675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41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44624"/>
            <a:ext cx="47248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856984" cy="6696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Size – more than 125,000 volumes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sections: Early English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composition: multi-genre texts covering the period from 1475 to 1700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related projects: Text Creation Partnership, </a:t>
            </a:r>
            <a:r>
              <a:rPr lang="en-US" sz="2800" dirty="0" err="1"/>
              <a:t>ProQuest</a:t>
            </a:r>
            <a:r>
              <a:rPr lang="en-US" sz="2800" dirty="0"/>
              <a:t>, Early English Books Online Database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access: free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15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Corpus of Early English Correspondence</a:t>
            </a:r>
            <a:br>
              <a:rPr lang="en-US" sz="3600" dirty="0"/>
            </a:br>
            <a:r>
              <a:rPr lang="en-US" sz="3600" u="sng" dirty="0">
                <a:solidFill>
                  <a:srgbClr val="92D050"/>
                </a:solidFill>
              </a:rPr>
              <a:t>https://varieng.helsinki.fi/CoRD/corpora/CEEC/ceec.html</a:t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34384"/>
            <a:ext cx="8697073" cy="5308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682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44624"/>
            <a:ext cx="47248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1256"/>
            <a:ext cx="8856984" cy="66967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Size – 2,597,795 words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sections: English (Late Middle, Early Modern, Late Modern)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composition: correspondence texts covering the period from 1410 to 1681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related projects: Parsed Corpus of Early English Correspondence, Standardized-spelling Corpora of Early English Correspondence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access: available in ICAME CD-ROM format and in the Oxford Text Archive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306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Zurich English Newspaper Corpus</a:t>
            </a:r>
            <a:br>
              <a:rPr lang="en-US" sz="3200" dirty="0"/>
            </a:br>
            <a:r>
              <a:rPr lang="en-US" sz="3200" u="sng" dirty="0">
                <a:solidFill>
                  <a:srgbClr val="92D050"/>
                </a:solidFill>
              </a:rPr>
              <a:t>https://www.es.uzh.ch/en/Subsites/Projects/zencorpus.html</a:t>
            </a:r>
            <a:endParaRPr lang="ru-RU" sz="3200" u="sng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65254" cy="4984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8708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44624"/>
            <a:ext cx="47248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1256"/>
            <a:ext cx="8856984" cy="6696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Size – about 1 600 000 words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sections: newspapers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composition: newspapers covering the period from 1661 to 1791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related projects: SPARCLING, Zurich in Anglophone Literatures, The Liberian Literature Project, UZH Alumni English Studies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access: available in CD-ROM format and free online (registration needed)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234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856984" cy="1143000"/>
          </a:xfrm>
        </p:spPr>
        <p:txBody>
          <a:bodyPr>
            <a:noAutofit/>
          </a:bodyPr>
          <a:lstStyle/>
          <a:p>
            <a:r>
              <a:rPr lang="en-US" sz="3200" dirty="0"/>
              <a:t>Innsbruck Computer Archive of Machine-Readable English Texts</a:t>
            </a:r>
            <a:br>
              <a:rPr lang="en-US" sz="3200" dirty="0"/>
            </a:br>
            <a:r>
              <a:rPr lang="en-US" sz="3200" u="sng" dirty="0">
                <a:solidFill>
                  <a:srgbClr val="92D050"/>
                </a:solidFill>
              </a:rPr>
              <a:t>https://www.uibk.ac.at/anglistik/research/projects/icamet/</a:t>
            </a:r>
            <a:endParaRPr lang="ru-RU" sz="3200" u="sng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845687" cy="47312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833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44624"/>
            <a:ext cx="47248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1256"/>
            <a:ext cx="8856984" cy="66967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Size – Innsbruck Corpus of Middle English Prose (about 7.8 mill. words), LC of ICAMET – 182 000 words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sections: Innsbruck Corpus of Middle English Prose, Letter Corpus of ICAMET, HEDGEHOGS (i.e. German and French Schoolbooks of English)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composition: ICMEP - Middle English prose, LC of ICAMET -  letters written between 1386 and 1698, HEDGEHOGS - books published between 1650 and 1850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related projects: Spoken English in Early Dialects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access: available in CD-ROM format (</a:t>
            </a:r>
            <a:r>
              <a:rPr lang="ru-RU" sz="2800" dirty="0"/>
              <a:t>10</a:t>
            </a:r>
            <a:r>
              <a:rPr lang="en-US" sz="2800" dirty="0"/>
              <a:t>/15 </a:t>
            </a:r>
            <a:r>
              <a:rPr lang="ru-RU" sz="2800" dirty="0"/>
              <a:t>€</a:t>
            </a:r>
            <a:r>
              <a:rPr lang="en-US" sz="2800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281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1143000"/>
          </a:xfrm>
        </p:spPr>
        <p:txBody>
          <a:bodyPr>
            <a:noAutofit/>
          </a:bodyPr>
          <a:lstStyle/>
          <a:p>
            <a:r>
              <a:rPr lang="en-US" sz="3200" dirty="0"/>
              <a:t>Corpus of late 18c Prose</a:t>
            </a:r>
            <a:br>
              <a:rPr lang="en-US" sz="3200" dirty="0"/>
            </a:br>
            <a:r>
              <a:rPr lang="en-US" sz="3200" u="sng" dirty="0">
                <a:solidFill>
                  <a:srgbClr val="92D050"/>
                </a:solidFill>
              </a:rPr>
              <a:t>https://personalpages.manchester.ac.uk/staff/david.denison/late18c</a:t>
            </a:r>
            <a:endParaRPr lang="ru-RU" sz="3200" u="sng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712584" cy="5240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432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44624"/>
            <a:ext cx="47248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69" y="548680"/>
            <a:ext cx="8856984" cy="6696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Size – about 300 000 words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sections: prose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composition: letters covering the period from 1761 to 1790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related projects: A Corpus of late Modern English Prose, A Representative Corpus of Historical English Registers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access: free online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06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931224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dirty="0"/>
              <a:t>the Helsinki Corpus of English Texts</a:t>
            </a:r>
            <a:br>
              <a:rPr lang="en-US" sz="3600" dirty="0"/>
            </a:br>
            <a:r>
              <a:rPr lang="en-US" sz="3600" u="sng" dirty="0">
                <a:solidFill>
                  <a:srgbClr val="92D050"/>
                </a:solidFill>
              </a:rPr>
              <a:t>http://icame.uib.no/hc/</a:t>
            </a:r>
            <a:endParaRPr lang="ru-RU" sz="3600" u="sng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344817" cy="5534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34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Autofit/>
          </a:bodyPr>
          <a:lstStyle/>
          <a:p>
            <a:r>
              <a:rPr lang="en-US" sz="3200" dirty="0"/>
              <a:t>Corpus of late Modern English Prose</a:t>
            </a:r>
            <a:br>
              <a:rPr lang="en-US" sz="3200" dirty="0"/>
            </a:br>
            <a:r>
              <a:rPr lang="en-US" sz="3200" u="sng" dirty="0">
                <a:solidFill>
                  <a:srgbClr val="92D050"/>
                </a:solidFill>
              </a:rPr>
              <a:t>https://personalpages.manchester.ac.uk/staff/david.denison/LModE_Prose.html</a:t>
            </a:r>
            <a:endParaRPr lang="ru-RU" sz="3200" u="sng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180972" cy="5265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215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44624"/>
            <a:ext cx="47248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1256"/>
            <a:ext cx="8856984" cy="6696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Size – about 100 000 words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sections: all decades in the range are represented, four by about 20,000 words of text each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composition: letters  covering the period from 1861 to 1919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related projects: A Corpus of late 18c Prose, A Representative Corpus of Historical English Registers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access: free (registration needed)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012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467600" cy="1143000"/>
          </a:xfrm>
        </p:spPr>
        <p:txBody>
          <a:bodyPr>
            <a:noAutofit/>
          </a:bodyPr>
          <a:lstStyle/>
          <a:p>
            <a:r>
              <a:rPr lang="en-US" sz="8800" dirty="0"/>
              <a:t>Thank you for your attention !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8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8384" y="116632"/>
            <a:ext cx="904528" cy="12289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16632"/>
            <a:ext cx="9145016" cy="6624736"/>
          </a:xfrm>
        </p:spPr>
        <p:txBody>
          <a:bodyPr>
            <a:normAutofit fontScale="92500"/>
          </a:bodyPr>
          <a:lstStyle/>
          <a:p>
            <a:pPr marL="612000" algn="just"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Size – 2 742 800</a:t>
            </a:r>
          </a:p>
          <a:p>
            <a:pPr marL="612000" algn="just"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sections: Old English, Middle English, Early Modern English, Scots, Early American English</a:t>
            </a:r>
          </a:p>
          <a:p>
            <a:pPr marL="612000" algn="just"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composition: the corpus covers the period from c. 750 to c. 1700 including various text types, levels of style and modes of expression, geographical and social varieties etc.</a:t>
            </a:r>
          </a:p>
          <a:p>
            <a:pPr marL="612000" algn="just"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related projects: none</a:t>
            </a:r>
          </a:p>
          <a:p>
            <a:pPr marL="612000" algn="just">
              <a:lnSpc>
                <a:spcPct val="150000"/>
              </a:lnSpc>
              <a:spcBef>
                <a:spcPts val="1200"/>
              </a:spcBef>
            </a:pPr>
            <a:r>
              <a:rPr lang="en-US" dirty="0"/>
              <a:t>access: available in tape, diskette, CD-ROM formats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83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The ARCHER corpus</a:t>
            </a:r>
            <a:br>
              <a:rPr lang="en-US" sz="3200" dirty="0"/>
            </a:br>
            <a:r>
              <a:rPr lang="en-US" sz="3200" u="sng" dirty="0">
                <a:solidFill>
                  <a:srgbClr val="92D050"/>
                </a:solidFill>
              </a:rPr>
              <a:t>https://www.projects.alc.manchester.ac.uk/archer/</a:t>
            </a:r>
            <a:endParaRPr lang="ru-RU" sz="3200" u="sng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845911" cy="5083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10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4368" y="19472"/>
            <a:ext cx="904528" cy="5292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Size – c. 3.3 million words</a:t>
            </a:r>
          </a:p>
          <a:p>
            <a:pPr>
              <a:lnSpc>
                <a:spcPct val="150000"/>
              </a:lnSpc>
            </a:pPr>
            <a:r>
              <a:rPr lang="en-US" dirty="0"/>
              <a:t>sections: British English, American English</a:t>
            </a:r>
          </a:p>
          <a:p>
            <a:pPr>
              <a:lnSpc>
                <a:spcPct val="150000"/>
              </a:lnSpc>
            </a:pPr>
            <a:r>
              <a:rPr lang="en-US" dirty="0"/>
              <a:t>composition: multi-genre corpus covering the period from 1600 to 1999</a:t>
            </a:r>
          </a:p>
          <a:p>
            <a:pPr>
              <a:lnSpc>
                <a:spcPct val="150000"/>
              </a:lnSpc>
            </a:pPr>
            <a:r>
              <a:rPr lang="en-US" dirty="0"/>
              <a:t>related projects: A Corpus of late 18c Prose, A Corpus of late Modern English Prose</a:t>
            </a:r>
          </a:p>
          <a:p>
            <a:pPr>
              <a:lnSpc>
                <a:spcPct val="150000"/>
              </a:lnSpc>
            </a:pPr>
            <a:r>
              <a:rPr lang="en-US" dirty="0"/>
              <a:t>access: free (registration needed)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04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Lampeter</a:t>
            </a:r>
            <a:r>
              <a:rPr lang="en-US" sz="3600" dirty="0"/>
              <a:t> Corpus </a:t>
            </a:r>
            <a:r>
              <a:rPr lang="en-US" sz="3600" u="sng" dirty="0">
                <a:solidFill>
                  <a:srgbClr val="92D050"/>
                </a:solidFill>
              </a:rPr>
              <a:t>http://korpus.uib.no/icame/manuals/LAMPETER/LAMPHOME.HTM</a:t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78919" cy="5034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28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44624"/>
            <a:ext cx="47248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856984" cy="6696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Size – </a:t>
            </a:r>
            <a:r>
              <a:rPr lang="ru-RU" sz="2800" dirty="0"/>
              <a:t>1</a:t>
            </a:r>
            <a:r>
              <a:rPr lang="en-US" sz="2800" dirty="0"/>
              <a:t> </a:t>
            </a:r>
            <a:r>
              <a:rPr lang="ru-RU" sz="2800" dirty="0"/>
              <a:t>193</a:t>
            </a:r>
            <a:r>
              <a:rPr lang="en-US" sz="2800" dirty="0"/>
              <a:t> </a:t>
            </a:r>
            <a:r>
              <a:rPr lang="ru-RU" sz="2800" dirty="0"/>
              <a:t>385</a:t>
            </a:r>
            <a:r>
              <a:rPr lang="en-US" sz="2800" dirty="0"/>
              <a:t> words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sections: Early Modern English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composition: multi-genre pamphlets covering the period from 1640 to 1740, the corpus is subdivided into the six domains RELIGION, POLITICS, ECONOMY, SCIENCE, LAW and MISCELLANEOUS with twenty texts each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related projects: none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access: unavailable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53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09" y="26064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The Dictionary of Old English: A to I online</a:t>
            </a:r>
            <a:br>
              <a:rPr lang="en-US" sz="3600" dirty="0"/>
            </a:br>
            <a:r>
              <a:rPr lang="en-US" sz="3600" u="sng" dirty="0">
                <a:solidFill>
                  <a:srgbClr val="92D050"/>
                </a:solidFill>
              </a:rPr>
              <a:t>https://doe.artsci.utoronto.ca/?p=87</a:t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604516" cy="571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44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44624"/>
            <a:ext cx="472480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1256"/>
            <a:ext cx="8856984" cy="66967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Size – The DOE: A to I online is based on a computerized Corpus comprising at least one copy of each text surviving in Old English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sections: Old English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composition: multi-genre texts covering the period from 600 to 1150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related projects: Middle English Dictionary, Oxford English Dictionary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access: Site License for the Web Corpus: institutions- $200.00, individuals- $75.00. The Corpus on CD-ROM:  initial purchase: $200.00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271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286</TotalTime>
  <Words>833</Words>
  <Application>Microsoft Macintosh PowerPoint</Application>
  <PresentationFormat>Экран (4:3)</PresentationFormat>
  <Paragraphs>64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Franklin Gothic Book</vt:lpstr>
      <vt:lpstr>Wingdings 2</vt:lpstr>
      <vt:lpstr>Техническая</vt:lpstr>
      <vt:lpstr>Diachronic corpora </vt:lpstr>
      <vt:lpstr> the Helsinki Corpus of English Texts http://icame.uib.no/hc/</vt:lpstr>
      <vt:lpstr>Презентация PowerPoint</vt:lpstr>
      <vt:lpstr>The ARCHER corpus https://www.projects.alc.manchester.ac.uk/archer/</vt:lpstr>
      <vt:lpstr>Презентация PowerPoint</vt:lpstr>
      <vt:lpstr>The Lampeter Corpus http://korpus.uib.no/icame/manuals/LAMPETER/LAMPHOME.HTM </vt:lpstr>
      <vt:lpstr>Презентация PowerPoint</vt:lpstr>
      <vt:lpstr>The Dictionary of Old English: A to I online https://doe.artsci.utoronto.ca/?p=87 </vt:lpstr>
      <vt:lpstr>Презентация PowerPoint</vt:lpstr>
      <vt:lpstr>Early English Books Online https://quod.lib.umich.edu/e/eebogroup</vt:lpstr>
      <vt:lpstr>Презентация PowerPoint</vt:lpstr>
      <vt:lpstr>Corpus of Early English Correspondence https://varieng.helsinki.fi/CoRD/corpora/CEEC/ceec.html </vt:lpstr>
      <vt:lpstr>Презентация PowerPoint</vt:lpstr>
      <vt:lpstr>Zurich English Newspaper Corpus https://www.es.uzh.ch/en/Subsites/Projects/zencorpus.html</vt:lpstr>
      <vt:lpstr>Презентация PowerPoint</vt:lpstr>
      <vt:lpstr>Innsbruck Computer Archive of Machine-Readable English Texts https://www.uibk.ac.at/anglistik/research/projects/icamet/</vt:lpstr>
      <vt:lpstr>Презентация PowerPoint</vt:lpstr>
      <vt:lpstr>Corpus of late 18c Prose https://personalpages.manchester.ac.uk/staff/david.denison/late18c</vt:lpstr>
      <vt:lpstr>Презентация PowerPoint</vt:lpstr>
      <vt:lpstr>Corpus of late Modern English Prose https://personalpages.manchester.ac.uk/staff/david.denison/LModE_Prose.html</vt:lpstr>
      <vt:lpstr>Презентация PowerPoint</vt:lpstr>
      <vt:lpstr>Thank you for your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Diachronic corpora </dc:title>
  <dc:creator>Lexa</dc:creator>
  <cp:lastModifiedBy>Светлана Кушнерук</cp:lastModifiedBy>
  <cp:revision>127</cp:revision>
  <dcterms:created xsi:type="dcterms:W3CDTF">2021-12-02T05:13:50Z</dcterms:created>
  <dcterms:modified xsi:type="dcterms:W3CDTF">2021-12-21T17:09:02Z</dcterms:modified>
</cp:coreProperties>
</file>